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52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9" r:id="rId3"/>
    <p:sldId id="266" r:id="rId4"/>
    <p:sldId id="268" r:id="rId5"/>
    <p:sldId id="267" r:id="rId6"/>
    <p:sldId id="269" r:id="rId7"/>
    <p:sldId id="270" r:id="rId8"/>
    <p:sldId id="261" r:id="rId9"/>
    <p:sldId id="262" r:id="rId10"/>
    <p:sldId id="260" r:id="rId11"/>
    <p:sldId id="272" r:id="rId12"/>
    <p:sldId id="263" r:id="rId13"/>
    <p:sldId id="271" r:id="rId14"/>
    <p:sldId id="264" r:id="rId15"/>
    <p:sldId id="273" r:id="rId16"/>
    <p:sldId id="275" r:id="rId17"/>
    <p:sldId id="274" r:id="rId18"/>
    <p:sldId id="276" r:id="rId19"/>
    <p:sldId id="277" r:id="rId20"/>
    <p:sldId id="278" r:id="rId21"/>
    <p:sldId id="279" r:id="rId22"/>
    <p:sldId id="258" r:id="rId23"/>
    <p:sldId id="257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9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5" autoAdjust="0"/>
    <p:restoredTop sz="94637" autoAdjust="0"/>
  </p:normalViewPr>
  <p:slideViewPr>
    <p:cSldViewPr snapToGrid="0" snapToObjects="1">
      <p:cViewPr varScale="1">
        <p:scale>
          <a:sx n="107" d="100"/>
          <a:sy n="107" d="100"/>
        </p:scale>
        <p:origin x="-168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E5053-4869-7547-A5CC-9FD820637A49}" type="datetime1">
              <a:rPr lang="en-SG" smtClean="0"/>
              <a:t>11/1/15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133A2-DA53-604F-BBEB-621A73B7A6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9124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03A940-FFA8-9442-9CD5-BF80CE92553A}" type="datetime1">
              <a:rPr lang="en-SG" smtClean="0"/>
              <a:t>11/1/15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B9622A-3E49-2148-95F3-2102C71F62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5364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B9622A-3E49-2148-95F3-2102C71F62F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81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738A9-19B5-1145-845E-138EDB992990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785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4E000-1D48-6D4D-83C8-432AE68D78EF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846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D05E7-7F6A-4443-B011-BA04744F5489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55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84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0B8F7-4FF2-7A46-B09F-CD48E9E3013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928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E2627-0C7B-A546-B8CD-42D31250CBA9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31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D99A4-4004-0945-A31F-44CA5DEEE031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939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3AF79-1657-D14E-8F6D-174226A22795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685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4A22-2915-3C4D-89BD-59D0D8ECB54F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75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53F48-ECDD-FE4D-8FB5-92DB9C451851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529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5D0C-48F3-C442-A780-DB86A9BDF93A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970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244F6-211D-2A45-9131-72D9F4C2DE95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04C95-821A-6849-A611-9614656318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762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jobs.lever.co/sourceclear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sankhaya" TargetMode="External"/><Relationship Id="rId4" Type="http://schemas.openxmlformats.org/officeDocument/2006/relationships/hyperlink" Target="https://github.com/codelion/pathgrind" TargetMode="External"/><Relationship Id="rId5" Type="http://schemas.openxmlformats.org/officeDocument/2006/relationships/hyperlink" Target="http://asankhaya.github.io/ppt/PyDataSing.pp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Visualizing Symbolic Execution with </a:t>
            </a:r>
            <a:r>
              <a:rPr lang="en-US" dirty="0" err="1" smtClean="0"/>
              <a:t>Bokeh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Asankhaya Sharma</a:t>
            </a:r>
          </a:p>
          <a:p>
            <a:r>
              <a:rPr lang="en-US" dirty="0" smtClean="0"/>
              <a:t>SRC:CLR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96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Bokeh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Bo(w)-</a:t>
            </a:r>
            <a:r>
              <a:rPr lang="en-US" dirty="0" err="1" smtClean="0">
                <a:solidFill>
                  <a:srgbClr val="FFFFFF"/>
                </a:solidFill>
              </a:rPr>
              <a:t>Ke</a:t>
            </a:r>
            <a:r>
              <a:rPr lang="en-US" dirty="0">
                <a:solidFill>
                  <a:srgbClr val="FFFFFF"/>
                </a:solidFill>
              </a:rPr>
              <a:t>(</a:t>
            </a:r>
            <a:r>
              <a:rPr lang="en-US" dirty="0" err="1" smtClean="0">
                <a:solidFill>
                  <a:srgbClr val="FFFFFF"/>
                </a:solidFill>
              </a:rPr>
              <a:t>ttle</a:t>
            </a:r>
            <a:r>
              <a:rPr lang="en-US" dirty="0" smtClean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>
                <a:solidFill>
                  <a:srgbClr val="FFFFFF"/>
                </a:solidFill>
              </a:rPr>
              <a:t>January 11, 2015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FFFF"/>
                </a:solidFill>
              </a:rPr>
              <a:t>PyData</a:t>
            </a:r>
            <a:r>
              <a:rPr lang="en-US" dirty="0" smtClean="0">
                <a:solidFill>
                  <a:srgbClr val="FFFFFF"/>
                </a:solidFill>
              </a:rPr>
              <a:t> Singapore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>
                <a:solidFill>
                  <a:srgbClr val="FFFFFF"/>
                </a:solidFill>
              </a:rPr>
              <a:t>10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786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 descr="Screen Shot 2015-01-11 at 2.1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60" y="427329"/>
            <a:ext cx="8338426" cy="565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7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Plotting with </a:t>
            </a:r>
            <a:r>
              <a:rPr lang="en-US" dirty="0" err="1" smtClean="0"/>
              <a:t>Bokeh</a:t>
            </a:r>
            <a:endParaRPr lang="en-US" dirty="0" smtClean="0"/>
          </a:p>
          <a:p>
            <a:pPr lvl="1"/>
            <a:r>
              <a:rPr lang="en-US" dirty="0" smtClean="0"/>
              <a:t>Line Plot</a:t>
            </a:r>
          </a:p>
          <a:p>
            <a:pPr lvl="1"/>
            <a:r>
              <a:rPr lang="en-US" dirty="0" smtClean="0"/>
              <a:t>Scatter Plot</a:t>
            </a:r>
          </a:p>
          <a:p>
            <a:pPr lvl="1"/>
            <a:r>
              <a:rPr lang="en-US" dirty="0" err="1" smtClean="0"/>
              <a:t>Bokeh</a:t>
            </a:r>
            <a:r>
              <a:rPr lang="en-US" dirty="0" smtClean="0"/>
              <a:t> Server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600" y="3364349"/>
            <a:ext cx="32512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280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 Taken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enerate path conditions (path exploration)</a:t>
            </a:r>
          </a:p>
          <a:p>
            <a:pPr lvl="1"/>
            <a:r>
              <a:rPr lang="en-US" dirty="0" smtClean="0"/>
              <a:t>Generate new inputs (by solving constraints)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796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Pathgrind</a:t>
            </a:r>
            <a:r>
              <a:rPr lang="en-US" dirty="0" smtClean="0"/>
              <a:t> + </a:t>
            </a:r>
            <a:r>
              <a:rPr lang="en-US" dirty="0" err="1" smtClean="0"/>
              <a:t>Bokeh</a:t>
            </a:r>
            <a:r>
              <a:rPr lang="en-US" dirty="0" smtClean="0"/>
              <a:t> = Visualize SE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uzz/</a:t>
            </a:r>
            <a:r>
              <a:rPr lang="en-US" dirty="0" err="1" smtClean="0"/>
              <a:t>plotfuzz.py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44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ex1_S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83090"/>
            <a:ext cx="6858000" cy="635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37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paths are not equal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Levenshtein</a:t>
            </a:r>
            <a:r>
              <a:rPr lang="en-US" dirty="0" smtClean="0"/>
              <a:t> distance to measure the similarity between the path conditions when represented as strings</a:t>
            </a:r>
          </a:p>
          <a:p>
            <a:r>
              <a:rPr lang="en-US" dirty="0" smtClean="0"/>
              <a:t>Scatter plot of similarity using </a:t>
            </a:r>
            <a:r>
              <a:rPr lang="en-US" dirty="0" err="1" smtClean="0"/>
              <a:t>Bokeh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545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 descr="ex1_P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260" y="166180"/>
            <a:ext cx="6858000" cy="621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733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 for SE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Prune paths that are &gt;90% similar</a:t>
            </a:r>
          </a:p>
          <a:p>
            <a:pPr lvl="1"/>
            <a:r>
              <a:rPr lang="en-US" dirty="0" smtClean="0"/>
              <a:t>As measured using </a:t>
            </a:r>
            <a:r>
              <a:rPr lang="en-US" dirty="0" err="1" smtClean="0"/>
              <a:t>Levenshtein</a:t>
            </a:r>
            <a:r>
              <a:rPr lang="en-US" dirty="0" smtClean="0"/>
              <a:t> edit distance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4A22-2915-3C4D-89BD-59D0D8ECB54F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985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 descr="ex1_SE_op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61140"/>
            <a:ext cx="6858000" cy="603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845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Symbolic Execution (SE)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</a:t>
            </a:r>
            <a:r>
              <a:rPr lang="en-US" dirty="0" smtClean="0"/>
              <a:t>nalyzing a program to determine what inputs cause each part of a program to execute [Wikipedia]</a:t>
            </a:r>
          </a:p>
          <a:p>
            <a:r>
              <a:rPr lang="en-US" dirty="0" smtClean="0"/>
              <a:t>The idea</a:t>
            </a:r>
          </a:p>
          <a:p>
            <a:pPr lvl="1"/>
            <a:r>
              <a:rPr lang="en-US" dirty="0" smtClean="0"/>
              <a:t>Execute the program with an input</a:t>
            </a:r>
          </a:p>
          <a:p>
            <a:pPr lvl="1"/>
            <a:r>
              <a:rPr lang="en-US" dirty="0" smtClean="0"/>
              <a:t>Build a symbolic formula during execution which captures the path taken by the input through the program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99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20</a:t>
            </a:fld>
            <a:endParaRPr lang="en-US"/>
          </a:p>
        </p:txBody>
      </p:sp>
      <p:pic>
        <p:nvPicPr>
          <p:cNvPr id="2" name="Picture 1" descr="ex1_PS_op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30580"/>
            <a:ext cx="6858000" cy="614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657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Away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Symbolic Execution</a:t>
            </a:r>
          </a:p>
          <a:p>
            <a:r>
              <a:rPr lang="en-US" dirty="0" smtClean="0"/>
              <a:t>Using </a:t>
            </a:r>
            <a:r>
              <a:rPr lang="en-US" dirty="0" err="1" smtClean="0"/>
              <a:t>Bokeh</a:t>
            </a:r>
            <a:r>
              <a:rPr lang="en-US" dirty="0" smtClean="0"/>
              <a:t> to Visualize SE</a:t>
            </a:r>
          </a:p>
          <a:p>
            <a:r>
              <a:rPr lang="en-US" dirty="0" smtClean="0"/>
              <a:t>Identify Optimizations for SE</a:t>
            </a:r>
          </a:p>
          <a:p>
            <a:r>
              <a:rPr lang="en-US" smtClean="0"/>
              <a:t>Future</a:t>
            </a:r>
            <a:endParaRPr lang="en-US" dirty="0" smtClean="0"/>
          </a:p>
          <a:p>
            <a:pPr lvl="1"/>
            <a:r>
              <a:rPr lang="en-US" dirty="0" smtClean="0"/>
              <a:t>Statically Sampling of Paths</a:t>
            </a:r>
          </a:p>
          <a:p>
            <a:pPr lvl="1"/>
            <a:r>
              <a:rPr lang="en-US" dirty="0" smtClean="0"/>
              <a:t>Probabilistic Analysis 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04A22-2915-3C4D-89BD-59D0D8ECB54F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49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are hiring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 smtClean="0"/>
              <a:t>Shape </a:t>
            </a:r>
            <a:r>
              <a:rPr lang="en-US" dirty="0"/>
              <a:t>the future of software security at SourceClear. By joining our team, you </a:t>
            </a:r>
            <a:r>
              <a:rPr lang="en-US" dirty="0" smtClean="0"/>
              <a:t>can help </a:t>
            </a:r>
            <a:r>
              <a:rPr lang="en-US" dirty="0"/>
              <a:t>define the way modern developers identify and fix vulnerabilities in their code</a:t>
            </a:r>
            <a:r>
              <a:rPr lang="en-US" dirty="0" smtClean="0"/>
              <a:t>.</a:t>
            </a:r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r>
              <a:rPr lang="en-US" dirty="0" smtClean="0"/>
              <a:t>Check out </a:t>
            </a:r>
            <a:r>
              <a:rPr lang="en-US" dirty="0" smtClean="0">
                <a:hlinkClick r:id="rId2"/>
              </a:rPr>
              <a:t>https://jobs.lever.co/sourceclear</a:t>
            </a:r>
            <a:r>
              <a:rPr lang="en-US" dirty="0" smtClean="0"/>
              <a:t> </a:t>
            </a:r>
          </a:p>
          <a:p>
            <a:pPr marL="0" indent="0" algn="just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09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Questions?</a:t>
            </a:r>
          </a:p>
          <a:p>
            <a:r>
              <a:rPr lang="en-US" dirty="0" smtClean="0"/>
              <a:t>Contact</a:t>
            </a:r>
          </a:p>
          <a:p>
            <a:pPr lvl="1"/>
            <a:r>
              <a:rPr lang="en-US" dirty="0" smtClean="0"/>
              <a:t>Twitter: </a:t>
            </a:r>
            <a:r>
              <a:rPr lang="en-US" dirty="0" smtClean="0">
                <a:hlinkClick r:id="rId3"/>
              </a:rPr>
              <a:t>@</a:t>
            </a:r>
            <a:r>
              <a:rPr lang="en-US" dirty="0" err="1" smtClean="0">
                <a:hlinkClick r:id="rId3"/>
              </a:rPr>
              <a:t>asankhaya</a:t>
            </a:r>
            <a:endParaRPr lang="en-US" dirty="0" smtClean="0"/>
          </a:p>
          <a:p>
            <a:r>
              <a:rPr lang="en-US" dirty="0" smtClean="0"/>
              <a:t>Links</a:t>
            </a:r>
          </a:p>
          <a:p>
            <a:pPr lvl="1"/>
            <a:r>
              <a:rPr lang="en-US" dirty="0" smtClean="0"/>
              <a:t>Source Code:</a:t>
            </a:r>
            <a:br>
              <a:rPr lang="en-US" dirty="0" smtClean="0"/>
            </a:br>
            <a:r>
              <a:rPr lang="en-US" dirty="0" smtClean="0">
                <a:hlinkClick r:id="rId4"/>
              </a:rPr>
              <a:t>https://github.com/codelion/pathgrind</a:t>
            </a:r>
            <a:endParaRPr lang="en-US" dirty="0" smtClean="0"/>
          </a:p>
          <a:p>
            <a:pPr lvl="1"/>
            <a:r>
              <a:rPr lang="en-US" dirty="0" smtClean="0"/>
              <a:t>Slides: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hlinkClick r:id="rId5"/>
              </a:rPr>
              <a:t>http://asankhaya.github.io/ppt/PyDataSing.pptx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B5454-18C2-6144-9F4B-6C0BE461253E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PyData</a:t>
            </a:r>
            <a:r>
              <a:rPr lang="en-US" dirty="0" smtClean="0"/>
              <a:t> Singapore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24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 Condition (PC)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int max(int</a:t>
            </a: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x, int y, int z){ 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int m = x; 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if(y&gt;m &amp;&amp; y&gt;z) 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	m = y; </a:t>
            </a:r>
          </a:p>
          <a:p>
            <a:pPr marL="0" indent="0">
              <a:buNone/>
            </a:pPr>
            <a:r>
              <a:rPr lang="en-US" dirty="0" smtClean="0">
                <a:latin typeface="Consolas"/>
                <a:cs typeface="Consolas"/>
              </a:rPr>
              <a:t>	else if(z&gt;m) 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</a:t>
            </a:r>
            <a:r>
              <a:rPr lang="en-US" dirty="0" smtClean="0">
                <a:latin typeface="Consolas"/>
                <a:cs typeface="Consolas"/>
              </a:rPr>
              <a:t>	m = z; 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</a:t>
            </a:r>
            <a:r>
              <a:rPr lang="en-US" dirty="0" smtClean="0">
                <a:latin typeface="Consolas"/>
                <a:cs typeface="Consolas"/>
              </a:rPr>
              <a:t>return m;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}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48200" y="1516326"/>
            <a:ext cx="4038600" cy="46098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</a:t>
            </a:r>
            <a:r>
              <a:rPr lang="en-US" dirty="0" smtClean="0"/>
              <a:t>ax(1,3,2) = 3</a:t>
            </a:r>
          </a:p>
          <a:p>
            <a:pPr marL="0" indent="0">
              <a:buNone/>
            </a:pPr>
            <a:r>
              <a:rPr lang="en-US" dirty="0" smtClean="0"/>
              <a:t>Inputs: </a:t>
            </a:r>
            <a:r>
              <a:rPr lang="en-US" dirty="0" smtClean="0">
                <a:solidFill>
                  <a:schemeClr val="accent1"/>
                </a:solidFill>
              </a:rPr>
              <a:t>x</a:t>
            </a:r>
            <a:r>
              <a:rPr lang="en-US" baseline="-25000" dirty="0" smtClean="0">
                <a:solidFill>
                  <a:schemeClr val="accent1"/>
                </a:solidFill>
              </a:rPr>
              <a:t>0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accent1"/>
                </a:solidFill>
              </a:rPr>
              <a:t>y</a:t>
            </a:r>
            <a:r>
              <a:rPr lang="en-US" baseline="-25000" dirty="0" smtClean="0">
                <a:solidFill>
                  <a:schemeClr val="accent1"/>
                </a:solidFill>
              </a:rPr>
              <a:t>0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  <a:r>
              <a:rPr lang="en-US" dirty="0" smtClean="0">
                <a:solidFill>
                  <a:schemeClr val="accent1"/>
                </a:solidFill>
              </a:rPr>
              <a:t>z</a:t>
            </a:r>
            <a:r>
              <a:rPr lang="en-US" baseline="-25000" dirty="0" smtClean="0">
                <a:solidFill>
                  <a:schemeClr val="accent1"/>
                </a:solidFill>
              </a:rPr>
              <a:t>0</a:t>
            </a:r>
            <a:r>
              <a:rPr lang="en-US" dirty="0" smtClean="0">
                <a:solidFill>
                  <a:schemeClr val="accent1"/>
                </a:solidFill>
              </a:rPr>
              <a:t>  </a:t>
            </a:r>
          </a:p>
          <a:p>
            <a:pPr marL="0" indent="0">
              <a:buNone/>
            </a:pPr>
            <a:r>
              <a:rPr lang="en-US" dirty="0" smtClean="0"/>
              <a:t>PC: </a:t>
            </a:r>
            <a:r>
              <a:rPr lang="en-US" dirty="0" smtClean="0">
                <a:solidFill>
                  <a:schemeClr val="accent1"/>
                </a:solidFill>
              </a:rPr>
              <a:t>true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PC: </a:t>
            </a:r>
            <a:r>
              <a:rPr lang="en-US" dirty="0" smtClean="0">
                <a:solidFill>
                  <a:srgbClr val="4F81BD"/>
                </a:solidFill>
              </a:rPr>
              <a:t>m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=x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baseline="-25000" dirty="0"/>
              <a:t/>
            </a:r>
            <a:br>
              <a:rPr lang="en-US" baseline="-25000" dirty="0"/>
            </a:br>
            <a:r>
              <a:rPr lang="en-US" dirty="0" smtClean="0"/>
              <a:t>PC: </a:t>
            </a:r>
            <a:r>
              <a:rPr lang="en-US" dirty="0" smtClean="0">
                <a:solidFill>
                  <a:srgbClr val="4F81BD"/>
                </a:solidFill>
              </a:rPr>
              <a:t>m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=x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∧y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&gt;m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∧</a:t>
            </a:r>
            <a:r>
              <a:rPr lang="en-US" dirty="0" smtClean="0">
                <a:solidFill>
                  <a:srgbClr val="4F81BD"/>
                </a:solidFill>
              </a:rPr>
              <a:t>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&gt;z</a:t>
            </a:r>
            <a:r>
              <a:rPr lang="en-US" baseline="-25000" dirty="0" smtClean="0">
                <a:solidFill>
                  <a:srgbClr val="4F81BD"/>
                </a:solidFill>
              </a:rPr>
              <a:t>0  	 </a:t>
            </a:r>
            <a:r>
              <a:rPr lang="en-US" dirty="0" smtClean="0">
                <a:solidFill>
                  <a:srgbClr val="4F81BD"/>
                </a:solidFill>
              </a:rPr>
              <a:t>∧</a:t>
            </a:r>
            <a:r>
              <a:rPr lang="en-US" dirty="0" smtClean="0">
                <a:solidFill>
                  <a:srgbClr val="4F81BD"/>
                </a:solidFill>
              </a:rPr>
              <a:t>m</a:t>
            </a:r>
            <a:r>
              <a:rPr lang="en-US" baseline="-25000" dirty="0" smtClean="0">
                <a:solidFill>
                  <a:srgbClr val="4F81BD"/>
                </a:solidFill>
              </a:rPr>
              <a:t>1</a:t>
            </a:r>
            <a:r>
              <a:rPr lang="en-US" dirty="0" smtClean="0">
                <a:solidFill>
                  <a:srgbClr val="4F81BD"/>
                </a:solidFill>
              </a:rPr>
              <a:t>=y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baseline="-25000" dirty="0">
                <a:solidFill>
                  <a:srgbClr val="4F81BD"/>
                </a:solidFill>
              </a:rPr>
              <a:t/>
            </a:r>
            <a:br>
              <a:rPr lang="en-US" baseline="-25000" dirty="0">
                <a:solidFill>
                  <a:srgbClr val="4F81BD"/>
                </a:solidFill>
              </a:rPr>
            </a:br>
            <a:r>
              <a:rPr lang="en-US" baseline="-25000" dirty="0" smtClean="0">
                <a:solidFill>
                  <a:srgbClr val="4F81BD"/>
                </a:solidFill>
              </a:rPr>
              <a:t/>
            </a:r>
            <a:br>
              <a:rPr lang="en-US" baseline="-25000" dirty="0" smtClean="0">
                <a:solidFill>
                  <a:srgbClr val="4F81BD"/>
                </a:solidFill>
              </a:rPr>
            </a:br>
            <a:r>
              <a:rPr lang="en-US" baseline="-25000" dirty="0" smtClean="0">
                <a:solidFill>
                  <a:srgbClr val="4F81BD"/>
                </a:solidFill>
              </a:rPr>
              <a:t/>
            </a:r>
            <a:br>
              <a:rPr lang="en-US" baseline="-25000" dirty="0" smtClean="0">
                <a:solidFill>
                  <a:srgbClr val="4F81BD"/>
                </a:solidFill>
              </a:rPr>
            </a:br>
            <a:r>
              <a:rPr lang="en-US" baseline="-25000" dirty="0" smtClean="0">
                <a:solidFill>
                  <a:srgbClr val="4F81BD"/>
                </a:solidFill>
              </a:rPr>
              <a:t/>
            </a:r>
            <a:br>
              <a:rPr lang="en-US" baseline="-25000" dirty="0" smtClean="0">
                <a:solidFill>
                  <a:srgbClr val="4F81BD"/>
                </a:solidFill>
              </a:rPr>
            </a:br>
            <a:r>
              <a:rPr lang="en-US" dirty="0" smtClean="0"/>
              <a:t>Output: </a:t>
            </a:r>
            <a:r>
              <a:rPr lang="en-US" dirty="0" smtClean="0">
                <a:solidFill>
                  <a:srgbClr val="4F81BD"/>
                </a:solidFill>
              </a:rPr>
              <a:t>m</a:t>
            </a:r>
            <a:r>
              <a:rPr lang="en-US" baseline="-25000" dirty="0">
                <a:solidFill>
                  <a:srgbClr val="4F81BD"/>
                </a:solidFill>
              </a:rPr>
              <a:t>1</a:t>
            </a:r>
            <a:endParaRPr lang="en-US" dirty="0" smtClean="0">
              <a:solidFill>
                <a:srgbClr val="4F81BD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3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4495800" y="1417638"/>
            <a:ext cx="0" cy="470852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762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E2627-0C7B-A546-B8CD-42D31250CBA9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4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677974" y="886652"/>
            <a:ext cx="1281897" cy="41935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</a:t>
            </a:r>
            <a:r>
              <a:rPr lang="en-US" dirty="0" smtClean="0"/>
              <a:t> = x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518836" y="2806346"/>
            <a:ext cx="1162092" cy="41935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 = y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3342524" y="1713386"/>
            <a:ext cx="1952797" cy="479266"/>
          </a:xfrm>
          <a:prstGeom prst="ellips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y&gt;m &amp;&amp; y&gt;z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6813480" y="2566713"/>
            <a:ext cx="985734" cy="479266"/>
          </a:xfrm>
          <a:prstGeom prst="ellips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z </a:t>
            </a:r>
            <a:r>
              <a:rPr lang="en-US" dirty="0" smtClean="0"/>
              <a:t>&gt; m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166187" y="3650330"/>
            <a:ext cx="1162092" cy="41935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 = z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8" idx="2"/>
            <a:endCxn id="10" idx="0"/>
          </p:cNvCxnSpPr>
          <p:nvPr/>
        </p:nvCxnSpPr>
        <p:spPr>
          <a:xfrm>
            <a:off x="4318923" y="1306010"/>
            <a:ext cx="0" cy="407376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0" idx="4"/>
            <a:endCxn id="9" idx="0"/>
          </p:cNvCxnSpPr>
          <p:nvPr/>
        </p:nvCxnSpPr>
        <p:spPr>
          <a:xfrm flipH="1">
            <a:off x="2099882" y="2192652"/>
            <a:ext cx="2219041" cy="613694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4"/>
            <a:endCxn id="12" idx="0"/>
          </p:cNvCxnSpPr>
          <p:nvPr/>
        </p:nvCxnSpPr>
        <p:spPr>
          <a:xfrm>
            <a:off x="4318923" y="2192652"/>
            <a:ext cx="2987424" cy="37406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2" idx="4"/>
            <a:endCxn id="13" idx="0"/>
          </p:cNvCxnSpPr>
          <p:nvPr/>
        </p:nvCxnSpPr>
        <p:spPr>
          <a:xfrm flipH="1">
            <a:off x="5747233" y="3045979"/>
            <a:ext cx="1559114" cy="60435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3830374" y="4897145"/>
            <a:ext cx="1281897" cy="419358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</a:t>
            </a:r>
            <a:r>
              <a:rPr lang="en-US" dirty="0" smtClean="0"/>
              <a:t>eturn m</a:t>
            </a:r>
            <a:endParaRPr lang="en-US" dirty="0"/>
          </a:p>
        </p:txBody>
      </p:sp>
      <p:cxnSp>
        <p:nvCxnSpPr>
          <p:cNvPr id="30" name="Straight Arrow Connector 29"/>
          <p:cNvCxnSpPr>
            <a:stCxn id="9" idx="2"/>
            <a:endCxn id="29" idx="0"/>
          </p:cNvCxnSpPr>
          <p:nvPr/>
        </p:nvCxnSpPr>
        <p:spPr>
          <a:xfrm>
            <a:off x="2099882" y="3225704"/>
            <a:ext cx="2371441" cy="1671441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2"/>
            <a:endCxn id="29" idx="0"/>
          </p:cNvCxnSpPr>
          <p:nvPr/>
        </p:nvCxnSpPr>
        <p:spPr>
          <a:xfrm flipH="1">
            <a:off x="4471323" y="4069688"/>
            <a:ext cx="1275910" cy="827457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004437" y="479266"/>
            <a:ext cx="652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true</a:t>
            </a:r>
            <a:endParaRPr lang="en-US" b="1" dirty="0"/>
          </a:p>
        </p:txBody>
      </p:sp>
      <p:cxnSp>
        <p:nvCxnSpPr>
          <p:cNvPr id="52" name="Elbow Connector 51"/>
          <p:cNvCxnSpPr>
            <a:stCxn id="12" idx="4"/>
            <a:endCxn id="29" idx="3"/>
          </p:cNvCxnSpPr>
          <p:nvPr/>
        </p:nvCxnSpPr>
        <p:spPr>
          <a:xfrm rot="5400000">
            <a:off x="5178887" y="2979363"/>
            <a:ext cx="2060845" cy="2194076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4504272" y="1344054"/>
            <a:ext cx="661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m</a:t>
            </a:r>
            <a:r>
              <a:rPr lang="en-US" b="1" dirty="0" smtClean="0">
                <a:solidFill>
                  <a:schemeClr val="accent1"/>
                </a:solidFill>
              </a:rPr>
              <a:t>=x</a:t>
            </a:r>
            <a:endParaRPr lang="en-US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2003649" y="2007986"/>
            <a:ext cx="154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…∧</a:t>
            </a:r>
            <a:r>
              <a:rPr lang="en-US" b="1" dirty="0" smtClean="0">
                <a:solidFill>
                  <a:schemeClr val="accent1"/>
                </a:solidFill>
              </a:rPr>
              <a:t>y&gt;m∧y&gt;z </a:t>
            </a:r>
            <a:endParaRPr lang="en-US" b="1" dirty="0"/>
          </a:p>
        </p:txBody>
      </p:sp>
      <p:sp>
        <p:nvSpPr>
          <p:cNvPr id="56" name="TextBox 55"/>
          <p:cNvSpPr txBox="1"/>
          <p:nvPr/>
        </p:nvSpPr>
        <p:spPr>
          <a:xfrm>
            <a:off x="5112271" y="1979091"/>
            <a:ext cx="2024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…</a:t>
            </a:r>
            <a:r>
              <a:rPr lang="en-US" b="1" dirty="0" smtClean="0">
                <a:solidFill>
                  <a:schemeClr val="accent1"/>
                </a:solidFill>
              </a:rPr>
              <a:t>∧¬(y&gt;m∧y&gt;z) </a:t>
            </a:r>
            <a:endParaRPr lang="en-US" b="1" dirty="0"/>
          </a:p>
        </p:txBody>
      </p:sp>
      <p:sp>
        <p:nvSpPr>
          <p:cNvPr id="57" name="TextBox 56"/>
          <p:cNvSpPr txBox="1"/>
          <p:nvPr/>
        </p:nvSpPr>
        <p:spPr>
          <a:xfrm>
            <a:off x="5799840" y="2890014"/>
            <a:ext cx="1056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…</a:t>
            </a:r>
            <a:r>
              <a:rPr lang="en-US" b="1" dirty="0" smtClean="0">
                <a:solidFill>
                  <a:schemeClr val="accent1"/>
                </a:solidFill>
              </a:rPr>
              <a:t>∧z&gt;m</a:t>
            </a:r>
            <a:endParaRPr lang="en-US" b="1" dirty="0"/>
          </a:p>
        </p:txBody>
      </p:sp>
      <p:sp>
        <p:nvSpPr>
          <p:cNvPr id="58" name="TextBox 57"/>
          <p:cNvSpPr txBox="1"/>
          <p:nvPr/>
        </p:nvSpPr>
        <p:spPr>
          <a:xfrm>
            <a:off x="7306347" y="3074680"/>
            <a:ext cx="1380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…∧¬(z&gt;m)</a:t>
            </a:r>
            <a:endParaRPr lang="en-US" b="1" dirty="0"/>
          </a:p>
        </p:txBody>
      </p:sp>
      <p:sp>
        <p:nvSpPr>
          <p:cNvPr id="59" name="TextBox 58"/>
          <p:cNvSpPr txBox="1"/>
          <p:nvPr/>
        </p:nvSpPr>
        <p:spPr>
          <a:xfrm>
            <a:off x="4417589" y="3967642"/>
            <a:ext cx="1084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…∧</a:t>
            </a:r>
            <a:r>
              <a:rPr lang="en-US" b="1" dirty="0" smtClean="0">
                <a:solidFill>
                  <a:schemeClr val="accent1"/>
                </a:solidFill>
              </a:rPr>
              <a:t>m</a:t>
            </a:r>
            <a:r>
              <a:rPr lang="en-US" b="1" dirty="0" smtClean="0">
                <a:solidFill>
                  <a:schemeClr val="accent1"/>
                </a:solidFill>
              </a:rPr>
              <a:t>=z</a:t>
            </a:r>
            <a:endParaRPr lang="en-US" b="1" dirty="0"/>
          </a:p>
        </p:txBody>
      </p:sp>
      <p:sp>
        <p:nvSpPr>
          <p:cNvPr id="60" name="TextBox 59"/>
          <p:cNvSpPr txBox="1"/>
          <p:nvPr/>
        </p:nvSpPr>
        <p:spPr>
          <a:xfrm>
            <a:off x="1377740" y="3303525"/>
            <a:ext cx="1042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…</a:t>
            </a:r>
            <a:r>
              <a:rPr lang="en-US" b="1" dirty="0" smtClean="0">
                <a:solidFill>
                  <a:schemeClr val="accent1"/>
                </a:solidFill>
              </a:rPr>
              <a:t>∧m=y </a:t>
            </a:r>
            <a:endParaRPr lang="en-US" b="1" dirty="0"/>
          </a:p>
        </p:txBody>
      </p:sp>
      <p:sp>
        <p:nvSpPr>
          <p:cNvPr id="61" name="TextBox 60"/>
          <p:cNvSpPr txBox="1"/>
          <p:nvPr/>
        </p:nvSpPr>
        <p:spPr>
          <a:xfrm>
            <a:off x="367955" y="391716"/>
            <a:ext cx="263503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Execution Tree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41440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 Exploration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PC:</a:t>
            </a:r>
            <a:r>
              <a:rPr lang="en-US" dirty="0"/>
              <a:t>	</a:t>
            </a:r>
            <a:r>
              <a:rPr lang="en-US" dirty="0" smtClean="0">
                <a:solidFill>
                  <a:srgbClr val="4F81BD"/>
                </a:solidFill>
              </a:rPr>
              <a:t>m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=x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∧y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&gt;m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∧y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&gt;z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∧m</a:t>
            </a:r>
            <a:r>
              <a:rPr lang="en-US" baseline="-25000" dirty="0" smtClean="0">
                <a:solidFill>
                  <a:srgbClr val="4F81BD"/>
                </a:solidFill>
              </a:rPr>
              <a:t>1</a:t>
            </a:r>
            <a:r>
              <a:rPr lang="en-US" dirty="0" smtClean="0">
                <a:solidFill>
                  <a:srgbClr val="4F81BD"/>
                </a:solidFill>
              </a:rPr>
              <a:t>=y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endParaRPr lang="en-US" dirty="0" smtClean="0">
              <a:solidFill>
                <a:srgbClr val="4F81BD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PC1:  </a:t>
            </a:r>
            <a:r>
              <a:rPr lang="en-US" dirty="0" smtClean="0">
                <a:solidFill>
                  <a:srgbClr val="4F81BD"/>
                </a:solidFill>
              </a:rPr>
              <a:t>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&gt;x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∧y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&gt;z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∧3=y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endParaRPr lang="en-US" dirty="0" smtClean="0">
              <a:solidFill>
                <a:srgbClr val="4F81BD"/>
              </a:solidFill>
            </a:endParaRPr>
          </a:p>
          <a:p>
            <a:pPr marL="0" indent="0">
              <a:buNone/>
            </a:pPr>
            <a:r>
              <a:rPr lang="en-US" i="1" dirty="0">
                <a:solidFill>
                  <a:srgbClr val="000000"/>
                </a:solidFill>
              </a:rPr>
              <a:t>N</a:t>
            </a:r>
            <a:r>
              <a:rPr lang="en-US" i="1" dirty="0" smtClean="0">
                <a:solidFill>
                  <a:srgbClr val="000000"/>
                </a:solidFill>
              </a:rPr>
              <a:t>egate first constraint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PC2:  </a:t>
            </a:r>
            <a:r>
              <a:rPr lang="en-US" dirty="0" smtClean="0">
                <a:solidFill>
                  <a:srgbClr val="4F81BD"/>
                </a:solidFill>
              </a:rPr>
              <a:t>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&lt;=</a:t>
            </a:r>
            <a:r>
              <a:rPr lang="en-US" dirty="0" smtClean="0">
                <a:solidFill>
                  <a:srgbClr val="4F81BD"/>
                </a:solidFill>
              </a:rPr>
              <a:t>x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∧y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&gt;z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∧3=y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endParaRPr lang="en-US" dirty="0" smtClean="0">
              <a:solidFill>
                <a:srgbClr val="4F81BD"/>
              </a:solidFill>
            </a:endParaRPr>
          </a:p>
          <a:p>
            <a:pPr marL="0" indent="0">
              <a:buNone/>
            </a:pPr>
            <a:r>
              <a:rPr lang="en-US" i="1" dirty="0" smtClean="0">
                <a:solidFill>
                  <a:srgbClr val="000000"/>
                </a:solidFill>
              </a:rPr>
              <a:t>Check satisfiability using a constraint solver</a:t>
            </a:r>
            <a:br>
              <a:rPr lang="en-US" i="1" dirty="0" smtClean="0">
                <a:solidFill>
                  <a:srgbClr val="000000"/>
                </a:solidFill>
              </a:rPr>
            </a:br>
            <a:r>
              <a:rPr lang="en-US" dirty="0" smtClean="0">
                <a:solidFill>
                  <a:srgbClr val="000000"/>
                </a:solidFill>
              </a:rPr>
              <a:t>New Inputs: </a:t>
            </a:r>
            <a:r>
              <a:rPr lang="en-US" dirty="0" smtClean="0">
                <a:solidFill>
                  <a:srgbClr val="4F81BD"/>
                </a:solidFill>
              </a:rPr>
              <a:t>x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=3, y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=3, z</a:t>
            </a:r>
            <a:r>
              <a:rPr lang="en-US" baseline="-25000" dirty="0" smtClean="0">
                <a:solidFill>
                  <a:srgbClr val="4F81BD"/>
                </a:solidFill>
              </a:rPr>
              <a:t>0</a:t>
            </a:r>
            <a:r>
              <a:rPr lang="en-US" dirty="0" smtClean="0">
                <a:solidFill>
                  <a:srgbClr val="4F81BD"/>
                </a:solidFill>
              </a:rPr>
              <a:t>=2</a:t>
            </a:r>
            <a:endParaRPr lang="en-US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i="1" dirty="0" smtClean="0">
                <a:solidFill>
                  <a:srgbClr val="000000"/>
                </a:solidFill>
              </a:rPr>
              <a:t>Repeat SE with new inputs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E2627-0C7B-A546-B8CD-42D31250CBA9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993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SE useful?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Automated Fuzzing</a:t>
            </a:r>
          </a:p>
          <a:p>
            <a:r>
              <a:rPr lang="en-US" dirty="0" smtClean="0"/>
              <a:t>Test Case Generation</a:t>
            </a:r>
            <a:endParaRPr lang="en-US" dirty="0" smtClean="0"/>
          </a:p>
          <a:p>
            <a:r>
              <a:rPr lang="en-US" dirty="0" smtClean="0"/>
              <a:t>Debugging Error Traces</a:t>
            </a:r>
          </a:p>
          <a:p>
            <a:r>
              <a:rPr lang="en-US" dirty="0" smtClean="0"/>
              <a:t>Program Analysis</a:t>
            </a:r>
          </a:p>
          <a:p>
            <a:r>
              <a:rPr lang="en-US" dirty="0" smtClean="0"/>
              <a:t>…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62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Bottlenecks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Path Explosion</a:t>
            </a:r>
          </a:p>
          <a:p>
            <a:pPr lvl="1"/>
            <a:r>
              <a:rPr lang="en-US" dirty="0" smtClean="0"/>
              <a:t>Loops and recursion</a:t>
            </a:r>
          </a:p>
          <a:p>
            <a:pPr lvl="1"/>
            <a:r>
              <a:rPr lang="en-US" dirty="0" smtClean="0"/>
              <a:t>Unbounded number of paths in a program</a:t>
            </a:r>
          </a:p>
          <a:p>
            <a:r>
              <a:rPr lang="en-US" dirty="0" smtClean="0"/>
              <a:t>Constraint Solving</a:t>
            </a:r>
          </a:p>
          <a:p>
            <a:pPr lvl="1"/>
            <a:r>
              <a:rPr lang="en-US" dirty="0" smtClean="0">
                <a:latin typeface="Consolas"/>
                <a:cs typeface="Consolas"/>
              </a:rPr>
              <a:t>int </a:t>
            </a:r>
            <a:r>
              <a:rPr lang="en-US" dirty="0" smtClean="0"/>
              <a:t>is easy but what about other data types floats, strings, bit vectors etc.</a:t>
            </a:r>
          </a:p>
          <a:p>
            <a:pPr lvl="1"/>
            <a:r>
              <a:rPr lang="en-US" dirty="0" smtClean="0"/>
              <a:t>Handling data structures with pointers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624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Exploiting Undefined Behaviors for Efficient Symbolic Execution [ICSE 14]</a:t>
            </a:r>
            <a:endParaRPr lang="en-US" dirty="0"/>
          </a:p>
        </p:txBody>
      </p:sp>
      <p:pic>
        <p:nvPicPr>
          <p:cNvPr id="7" name="Exploiting Undefined Behaviors for Efficient Symbolic Execution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987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Symbolic execution with </a:t>
            </a:r>
            <a:r>
              <a:rPr lang="en-US" dirty="0" err="1" smtClean="0"/>
              <a:t>Pathgrind</a:t>
            </a:r>
            <a:r>
              <a:rPr lang="en-US" dirty="0"/>
              <a:t/>
            </a:r>
            <a:endParaRPr lang="en-US" dirty="0" smtClean="0"/>
          </a:p>
          <a:p>
            <a:pPr lvl="1"/>
            <a:r>
              <a:rPr lang="en-US" dirty="0"/>
              <a:t>f</a:t>
            </a:r>
            <a:r>
              <a:rPr lang="en-US" dirty="0" smtClean="0"/>
              <a:t>uzz/</a:t>
            </a:r>
            <a:r>
              <a:rPr lang="en-US" dirty="0" err="1" smtClean="0"/>
              <a:t>fuzz.py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A3DCC-A35F-9845-893E-A638268AA367}" type="datetime4">
              <a:rPr lang="en-SG" smtClean="0"/>
              <a:t>January 11,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PyData Singapore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F04C95-821A-6849-A611-9614656318E9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 descr="Screen Shot 2015-01-11 at 1.50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70" y="3220126"/>
            <a:ext cx="8229600" cy="234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683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467</TotalTime>
  <Words>500</Words>
  <Application>Microsoft Macintosh PowerPoint</Application>
  <PresentationFormat>On-screen Show (4:3)</PresentationFormat>
  <Paragraphs>163</Paragraphs>
  <Slides>23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Visualizing Symbolic Execution with Bokeh</vt:lpstr>
      <vt:lpstr>Symbolic Execution (SE)</vt:lpstr>
      <vt:lpstr>Path Condition (PC)</vt:lpstr>
      <vt:lpstr>PowerPoint Presentation</vt:lpstr>
      <vt:lpstr>Path Exploration</vt:lpstr>
      <vt:lpstr>Why is SE useful?</vt:lpstr>
      <vt:lpstr>Bottlenecks</vt:lpstr>
      <vt:lpstr>Exploiting Undefined Behaviors for Efficient Symbolic Execution [ICSE 14]</vt:lpstr>
      <vt:lpstr>Demo 1</vt:lpstr>
      <vt:lpstr>Bokeh</vt:lpstr>
      <vt:lpstr>PowerPoint Presentation</vt:lpstr>
      <vt:lpstr>Demo 2</vt:lpstr>
      <vt:lpstr>Visualizing SE</vt:lpstr>
      <vt:lpstr>Demo 3</vt:lpstr>
      <vt:lpstr>PowerPoint Presentation</vt:lpstr>
      <vt:lpstr>All paths are not equal</vt:lpstr>
      <vt:lpstr>PowerPoint Presentation</vt:lpstr>
      <vt:lpstr>Optimization for SE</vt:lpstr>
      <vt:lpstr>PowerPoint Presentation</vt:lpstr>
      <vt:lpstr>PowerPoint Presentation</vt:lpstr>
      <vt:lpstr>Take Away</vt:lpstr>
      <vt:lpstr>We are hiring …</vt:lpstr>
      <vt:lpstr>Thank You!</vt:lpstr>
    </vt:vector>
  </TitlesOfParts>
  <Company>SourceClear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Symbolic Execution with Bokeh</dc:title>
  <dc:creator>Asankhaya Sharma</dc:creator>
  <cp:lastModifiedBy>Asankhaya Sharma</cp:lastModifiedBy>
  <cp:revision>42</cp:revision>
  <dcterms:created xsi:type="dcterms:W3CDTF">2015-01-11T00:46:19Z</dcterms:created>
  <dcterms:modified xsi:type="dcterms:W3CDTF">2015-01-11T08:34:16Z</dcterms:modified>
</cp:coreProperties>
</file>

<file path=docProps/thumbnail.jpeg>
</file>